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0" r:id="rId4"/>
    <p:sldId id="271" r:id="rId5"/>
    <p:sldId id="262" r:id="rId6"/>
    <p:sldId id="263" r:id="rId7"/>
    <p:sldId id="270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2DCDA-0629-4C22-A2E6-79CA58270096}" type="datetimeFigureOut">
              <a:rPr lang="nl-BE" smtClean="0"/>
              <a:t>16/01/2014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9F2AC-3ACB-444B-8E38-A8773C3246A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24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F2AC-3ACB-444B-8E38-A8773C3246A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451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F2AC-3ACB-444B-8E38-A8773C3246A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989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F2AC-3ACB-444B-8E38-A8773C3246AA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668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FCF7-43A6-45A6-ACC1-111E7ED0F906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49E3-BF9D-410B-AAC3-A4021D9400A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619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4E0B-DA1A-46A9-8A0C-9C9F57E21045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B858-D92D-466A-BF8C-71191634FD01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12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14AB-375A-4CA2-95E8-868686071CFF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8404-2CD6-43E8-903F-F4C4AF2B1CD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915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BE3B-E101-4B95-A75C-1C01CD341BA9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9E4E-33BC-43A2-A7F9-6AEACAE04FC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99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3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68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0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736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670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60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539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473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C1F98-201C-4322-9588-B5B9BF64D1BD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C2A08-10FE-4DC2-9564-262A1043349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170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A11C-32DE-49FF-B53C-1B006DC8903B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07A7-8283-4B9E-B195-5B9F46269CB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24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42" indent="0">
              <a:buNone/>
              <a:defRPr sz="2667" b="1"/>
            </a:lvl2pPr>
            <a:lvl3pPr marL="1218683" indent="0">
              <a:buNone/>
              <a:defRPr sz="2400" b="1"/>
            </a:lvl3pPr>
            <a:lvl4pPr marL="1828024" indent="0">
              <a:buNone/>
              <a:defRPr sz="2133" b="1"/>
            </a:lvl4pPr>
            <a:lvl5pPr marL="2437366" indent="0">
              <a:buNone/>
              <a:defRPr sz="2133" b="1"/>
            </a:lvl5pPr>
            <a:lvl6pPr marL="3046708" indent="0">
              <a:buNone/>
              <a:defRPr sz="2133" b="1"/>
            </a:lvl6pPr>
            <a:lvl7pPr marL="3656050" indent="0">
              <a:buNone/>
              <a:defRPr sz="2133" b="1"/>
            </a:lvl7pPr>
            <a:lvl8pPr marL="4265392" indent="0">
              <a:buNone/>
              <a:defRPr sz="2133" b="1"/>
            </a:lvl8pPr>
            <a:lvl9pPr marL="4874733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42" indent="0">
              <a:buNone/>
              <a:defRPr sz="2667" b="1"/>
            </a:lvl2pPr>
            <a:lvl3pPr marL="1218683" indent="0">
              <a:buNone/>
              <a:defRPr sz="2400" b="1"/>
            </a:lvl3pPr>
            <a:lvl4pPr marL="1828024" indent="0">
              <a:buNone/>
              <a:defRPr sz="2133" b="1"/>
            </a:lvl4pPr>
            <a:lvl5pPr marL="2437366" indent="0">
              <a:buNone/>
              <a:defRPr sz="2133" b="1"/>
            </a:lvl5pPr>
            <a:lvl6pPr marL="3046708" indent="0">
              <a:buNone/>
              <a:defRPr sz="2133" b="1"/>
            </a:lvl6pPr>
            <a:lvl7pPr marL="3656050" indent="0">
              <a:buNone/>
              <a:defRPr sz="2133" b="1"/>
            </a:lvl7pPr>
            <a:lvl8pPr marL="4265392" indent="0">
              <a:buNone/>
              <a:defRPr sz="2133" b="1"/>
            </a:lvl8pPr>
            <a:lvl9pPr marL="4874733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252F-7B73-4767-A0EC-3060BC298759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1664-1D15-4252-9240-916BC8E18F99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986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C7A2-D6FD-4A5E-A922-C3211E6BFAC2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7EEA-940B-452E-ADE6-5064F0275A06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361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D069-E159-4CEC-A6C8-56B821E98EDC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0AAE-EE2F-4281-835C-BC527964B90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834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9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342" indent="0">
              <a:buNone/>
              <a:defRPr sz="1600"/>
            </a:lvl2pPr>
            <a:lvl3pPr marL="1218683" indent="0">
              <a:buNone/>
              <a:defRPr sz="1333"/>
            </a:lvl3pPr>
            <a:lvl4pPr marL="1828024" indent="0">
              <a:buNone/>
              <a:defRPr sz="1200"/>
            </a:lvl4pPr>
            <a:lvl5pPr marL="2437366" indent="0">
              <a:buNone/>
              <a:defRPr sz="1200"/>
            </a:lvl5pPr>
            <a:lvl6pPr marL="3046708" indent="0">
              <a:buNone/>
              <a:defRPr sz="1200"/>
            </a:lvl6pPr>
            <a:lvl7pPr marL="3656050" indent="0">
              <a:buNone/>
              <a:defRPr sz="1200"/>
            </a:lvl7pPr>
            <a:lvl8pPr marL="4265392" indent="0">
              <a:buNone/>
              <a:defRPr sz="1200"/>
            </a:lvl8pPr>
            <a:lvl9pPr marL="48747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4294-8C39-4E5C-A1BD-C0D048310DC1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AA27-0F3F-4380-8ABA-5E5C662E6B1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557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342" indent="0">
              <a:buNone/>
              <a:defRPr sz="3733"/>
            </a:lvl2pPr>
            <a:lvl3pPr marL="1218683" indent="0">
              <a:buNone/>
              <a:defRPr sz="3200"/>
            </a:lvl3pPr>
            <a:lvl4pPr marL="1828024" indent="0">
              <a:buNone/>
              <a:defRPr sz="2667"/>
            </a:lvl4pPr>
            <a:lvl5pPr marL="2437366" indent="0">
              <a:buNone/>
              <a:defRPr sz="2667"/>
            </a:lvl5pPr>
            <a:lvl6pPr marL="3046708" indent="0">
              <a:buNone/>
              <a:defRPr sz="2667"/>
            </a:lvl6pPr>
            <a:lvl7pPr marL="3656050" indent="0">
              <a:buNone/>
              <a:defRPr sz="2667"/>
            </a:lvl7pPr>
            <a:lvl8pPr marL="4265392" indent="0">
              <a:buNone/>
              <a:defRPr sz="2667"/>
            </a:lvl8pPr>
            <a:lvl9pPr marL="4874733" indent="0">
              <a:buNone/>
              <a:defRPr sz="2667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342" indent="0">
              <a:buNone/>
              <a:defRPr sz="1600"/>
            </a:lvl2pPr>
            <a:lvl3pPr marL="1218683" indent="0">
              <a:buNone/>
              <a:defRPr sz="1333"/>
            </a:lvl3pPr>
            <a:lvl4pPr marL="1828024" indent="0">
              <a:buNone/>
              <a:defRPr sz="1200"/>
            </a:lvl4pPr>
            <a:lvl5pPr marL="2437366" indent="0">
              <a:buNone/>
              <a:defRPr sz="1200"/>
            </a:lvl5pPr>
            <a:lvl6pPr marL="3046708" indent="0">
              <a:buNone/>
              <a:defRPr sz="1200"/>
            </a:lvl6pPr>
            <a:lvl7pPr marL="3656050" indent="0">
              <a:buNone/>
              <a:defRPr sz="1200"/>
            </a:lvl7pPr>
            <a:lvl8pPr marL="4265392" indent="0">
              <a:buNone/>
              <a:defRPr sz="1200"/>
            </a:lvl8pPr>
            <a:lvl9pPr marL="48747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9637-8D55-4D93-BDAC-ED4E8B0832CB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2AA60-E42C-4A30-959A-CC24AC2CBDC6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237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2" rIns="91404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B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3CBEA-2CCF-4ED7-BACC-E4DFF03949A3}" type="datetime1">
              <a:rPr lang="nl-BE" smtClean="0">
                <a:solidFill>
                  <a:prstClr val="black">
                    <a:tint val="75000"/>
                  </a:prstClr>
                </a:solidFill>
              </a:rPr>
              <a:t>16/01/2014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04" tIns="45702" rIns="91404" bIns="4570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168AFB-1D5E-45F7-AA80-2F54B74F69DA}" type="slidenum">
              <a:rPr lang="nl-BE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B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0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342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8683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02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7366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073" indent="-45507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88459" indent="-378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1846" indent="-3026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431" indent="-3026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1015" indent="-3026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1380" indent="-304671" algn="l" defTabSz="121868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721" indent="-304671" algn="l" defTabSz="121868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062" indent="-304671" algn="l" defTabSz="121868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404" indent="-304671" algn="l" defTabSz="121868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42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683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024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366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708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050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392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733" algn="l" defTabSz="121868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ozo.be/over-ons/ledenlijs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ozo.be/fr/verozo/membre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ozo.b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s-so.eu/" TargetMode="External"/><Relationship Id="rId4" Type="http://schemas.openxmlformats.org/officeDocument/2006/relationships/hyperlink" Target="http://www.verozo.be/nieuwsbrie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ozo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s-so.eu/" TargetMode="External"/><Relationship Id="rId4" Type="http://schemas.openxmlformats.org/officeDocument/2006/relationships/hyperlink" Target="http://www.verozo.be/nieuwsbrie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-4994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Rolluiken/</a:t>
            </a: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Gent</a:t>
            </a:r>
            <a:endParaRPr lang="nl-BE" sz="4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50" y="1232362"/>
            <a:ext cx="9862265" cy="4801266"/>
          </a:xfrm>
          <a:prstGeom prst="rect">
            <a:avLst/>
          </a:prstGeom>
          <a:noFill/>
        </p:spPr>
        <p:txBody>
          <a:bodyPr wrap="square"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Welkom </a:t>
            </a:r>
            <a:r>
              <a:rPr lang="nl-NL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en inleiding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/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Bienvenue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et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introduction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Marc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Haneveer,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Voorzitter/</a:t>
            </a:r>
            <a:r>
              <a:rPr lang="nl-NL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Président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VEROZO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</a:t>
            </a:r>
            <a:r>
              <a:rPr lang="nl-NL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Evaluatie zonwering en rolluiken in </a:t>
            </a:r>
            <a:r>
              <a:rPr lang="nl-NL" sz="20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EPB- Vlaanderen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”, 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architect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Luc Dedeyne, energieconsulent/consultant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d’énergie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Bouwunie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 </a:t>
            </a:r>
            <a:r>
              <a:rPr lang="nl-NL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De verschillende functies van zonwering in het bouwconcept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/ Les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différentes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fonctionnalités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des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protections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solaires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dans la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conception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du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bâtiment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”, ir. architecte Arnaud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Deneyer, Hoofd Labo Licht en Gebouw,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WTCB/CSTC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 </a:t>
            </a:r>
            <a:r>
              <a:rPr lang="nl-NL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De aandachtspunten van Zonwering en rolluiken op Europees niveau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/ Les points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d’attention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des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protections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solaires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et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volets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roulants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en Europe “, Peter Winters, President ES-SO, European Solar-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Shading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Organization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Panelgesprek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met sprekers in dialoog met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het publiek/</a:t>
            </a:r>
            <a:r>
              <a:rPr lang="nl-NL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Débat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orateurs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en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dialogue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avec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l’audience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,  moderator  Annick Draelants, bestuurder/administrateur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VEROZO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BE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Rolluiken/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nl-BE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8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</a:t>
            </a:r>
            <a:r>
              <a:rPr lang="nl-BE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Gent</a:t>
            </a:r>
            <a:endParaRPr lang="nl-BE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3842" y="1721761"/>
            <a:ext cx="9984316" cy="2277498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aandachtspunten van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zonwering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en rolluiken op Europees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niveau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Les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points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d’attention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des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protections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solaires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et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volets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roulants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en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Europe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Peter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Winters, President ES-SO, European Solar-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Shading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Organization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Rolluiken/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endParaRPr lang="nl-BE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8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</a:t>
            </a:r>
            <a:r>
              <a:rPr lang="nl-BE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Gent</a:t>
            </a:r>
            <a:endParaRPr lang="nl-BE" sz="4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50" y="1721761"/>
            <a:ext cx="9984316" cy="2954607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Panelgesprek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met sprekers in dialoog met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het publiek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Débat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orateurs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en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dialogue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avec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l’audience</a:t>
            </a:r>
            <a:endParaRPr lang="nl-NL" sz="20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Moderator 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Annick Draelants, bestuurder/administrateur VEROZO 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BE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Rolluiken/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 </a:t>
            </a:r>
            <a:endParaRPr lang="nl-BE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8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</a:t>
            </a:r>
            <a:r>
              <a:rPr lang="nl-BE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Gent</a:t>
            </a:r>
            <a:endParaRPr lang="nl-BE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50" y="1721760"/>
            <a:ext cx="9733477" cy="2462164"/>
          </a:xfrm>
          <a:prstGeom prst="rect">
            <a:avLst/>
          </a:prstGeom>
          <a:noFill/>
        </p:spPr>
        <p:txBody>
          <a:bodyPr wrap="square"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14207" lvl="1" indent="-457007">
              <a:buFont typeface="Arial" pitchFamily="34" charset="0"/>
              <a:buChar char="•"/>
              <a:defRPr/>
            </a:pPr>
            <a:r>
              <a:rPr lang="nl-NL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Drink/</a:t>
            </a:r>
            <a:r>
              <a:rPr lang="nl-NL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Boisson</a:t>
            </a:r>
            <a:r>
              <a:rPr lang="nl-NL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32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Polyclose</a:t>
            </a:r>
            <a:endParaRPr lang="nl-NL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BE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49" y="108493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Rolluiken/</a:t>
            </a: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endParaRPr lang="nl-BE" sz="32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4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Gent</a:t>
            </a:r>
            <a:endParaRPr lang="nl-BE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3842" y="1708883"/>
            <a:ext cx="9984316" cy="7755921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14207" lvl="1" indent="-457007">
              <a:buFont typeface="Arial" pitchFamily="34" charset="0"/>
              <a:buChar char="•"/>
              <a:defRPr/>
            </a:pPr>
            <a:endParaRPr lang="nl-N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14207" lvl="1" indent="-457007">
              <a:buFont typeface="Arial" pitchFamily="34" charset="0"/>
              <a:buChar char="•"/>
              <a:defRPr/>
            </a:pPr>
            <a:endParaRPr lang="nl-NL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14207" lvl="1" indent="-457007">
              <a:buFont typeface="Arial" pitchFamily="34" charset="0"/>
              <a:buChar char="•"/>
              <a:defRPr/>
            </a:pPr>
            <a:endParaRPr lang="nl-N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14207" lvl="1" indent="-457007">
              <a:buFont typeface="Arial" pitchFamily="34" charset="0"/>
              <a:buChar char="•"/>
              <a:defRPr/>
            </a:pPr>
            <a:r>
              <a:rPr lang="nl-N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Welkom </a:t>
            </a:r>
            <a:r>
              <a:rPr lang="nl-NL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en inleiding /</a:t>
            </a:r>
            <a:r>
              <a:rPr lang="nl-NL" sz="24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Bienvenue</a:t>
            </a:r>
            <a:r>
              <a:rPr lang="nl-NL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et </a:t>
            </a:r>
            <a:r>
              <a:rPr lang="nl-NL" sz="2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introduction</a:t>
            </a:r>
            <a:endParaRPr lang="nl-N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Marc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Haneveer, Voorzitter - </a:t>
            </a:r>
            <a:r>
              <a:rPr lang="nl-NL" sz="2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Président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VEROZO</a:t>
            </a:r>
          </a:p>
          <a:p>
            <a:pPr>
              <a:defRPr/>
            </a:pP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</a:t>
            </a: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107947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Rolluiken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24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Gent</a:t>
            </a:r>
            <a:endParaRPr lang="nl-BE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2696" y="1715992"/>
            <a:ext cx="10105623" cy="3816381"/>
          </a:xfrm>
          <a:prstGeom prst="rect">
            <a:avLst/>
          </a:prstGeom>
          <a:noFill/>
        </p:spPr>
        <p:txBody>
          <a:bodyPr wrap="square" lIns="121872" tIns="60936" rIns="121872" bIns="60936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  <a:defRPr/>
            </a:pPr>
            <a:r>
              <a:rPr lang="nl-BE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VEROZO :  wie zijn wij ?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Fabrikanten 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toeleveranciers rolluiken en zonwering (binnen, buiten en structureel)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Assembleren van systemen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Verkopen aan 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Dealernetwerk (indirect)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Projecten (direct)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Belgische maatschappelijke zetel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Totale 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omzet groep 200.000.000 € - 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KMO - bedrijven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Leden : 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www.verozo.be/over-ons/ledenlijst</a:t>
            </a:r>
            <a:endParaRPr lang="nl-BE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endParaRPr lang="nl-B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ü"/>
              <a:defRPr/>
            </a:pPr>
            <a:endParaRPr lang="nl-B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Rolluiken/</a:t>
            </a: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endParaRPr lang="nl-BE" sz="32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24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Gent</a:t>
            </a:r>
            <a:endParaRPr lang="nl-BE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344" y="1721761"/>
            <a:ext cx="10105623" cy="4333446"/>
          </a:xfrm>
          <a:prstGeom prst="rect">
            <a:avLst/>
          </a:prstGeom>
          <a:noFill/>
        </p:spPr>
        <p:txBody>
          <a:bodyPr wrap="square" lIns="121872" tIns="60936" rIns="121872" bIns="60936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  <a:defRPr/>
            </a:pPr>
            <a:endParaRPr lang="nl-BE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  <a:defRPr/>
            </a:pPr>
            <a:r>
              <a:rPr lang="nl-BE" sz="3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VEROZO :  </a:t>
            </a:r>
            <a:r>
              <a:rPr lang="nl-BE" sz="32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</a:t>
            </a:r>
            <a:r>
              <a:rPr lang="nl-BE" sz="3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32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sommes</a:t>
            </a:r>
            <a:r>
              <a:rPr lang="nl-BE" sz="3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32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nous</a:t>
            </a:r>
            <a:r>
              <a:rPr lang="nl-BE" sz="3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  <a:defRPr/>
            </a:pPr>
            <a:endParaRPr lang="nl-B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Fabricants et fournisseurs volets et stores (intérieur, extérieur et structurel)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Assembleurs des systèmes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Ventes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aux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Réseau de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dealers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(indirect)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Projets (direct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Belgische </a:t>
            </a: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maatschappelijke zetel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Chiffre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d'affaires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groupe, soit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 M € - PME </a:t>
            </a:r>
            <a:endParaRPr lang="fr-FR" sz="20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Membres</a:t>
            </a: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www.verozo.be/fr/verozo/membres</a:t>
            </a:r>
            <a:endParaRPr lang="nl-BE" sz="20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endParaRPr lang="nl-B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60AAE-EE2F-4281-835C-BC527964B903}" type="slidenum">
              <a:rPr lang="nl-BE" smtClean="0"/>
              <a:pPr>
                <a:defRPr/>
              </a:pPr>
              <a:t>5</a:t>
            </a:fld>
            <a:endParaRPr lang="nl-BE"/>
          </a:p>
        </p:txBody>
      </p:sp>
      <p:sp>
        <p:nvSpPr>
          <p:cNvPr id="9" name="Tekstvak 8"/>
          <p:cNvSpPr txBox="1"/>
          <p:nvPr/>
        </p:nvSpPr>
        <p:spPr>
          <a:xfrm>
            <a:off x="7088751" y="2140650"/>
            <a:ext cx="3297698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Lecluyse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Renson</a:t>
            </a: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nl-BE" sz="14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Sunprotection</a:t>
            </a:r>
            <a:r>
              <a:rPr lang="nl-BE" sz="14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nl-BE" sz="14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Screens</a:t>
            </a:r>
            <a:endParaRPr lang="nl-BE" sz="14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Somfy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Verano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Winsol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202547" y="2043677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Boflex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Copaco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Dickson</a:t>
            </a: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-Constant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GLR-Rolluiken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Harol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nl-BE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Helioscreen</a:t>
            </a:r>
            <a:endParaRPr lang="nl-BE" sz="20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313927" y="1094210"/>
            <a:ext cx="3953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 smtClean="0">
                <a:solidFill>
                  <a:schemeClr val="bg1">
                    <a:lumMod val="50000"/>
                  </a:schemeClr>
                </a:solidFill>
              </a:rPr>
              <a:t>Leden/</a:t>
            </a:r>
            <a:r>
              <a:rPr lang="nl-BE" sz="2800" b="1" dirty="0" err="1" smtClean="0">
                <a:solidFill>
                  <a:schemeClr val="bg1">
                    <a:lumMod val="50000"/>
                  </a:schemeClr>
                </a:solidFill>
              </a:rPr>
              <a:t>membres</a:t>
            </a:r>
            <a:r>
              <a:rPr lang="nl-BE" sz="2800" b="1" dirty="0" smtClean="0">
                <a:solidFill>
                  <a:schemeClr val="bg1">
                    <a:lumMod val="50000"/>
                  </a:schemeClr>
                </a:solidFill>
              </a:rPr>
              <a:t> VEROZO</a:t>
            </a:r>
            <a:endParaRPr lang="nl-BE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60AAE-EE2F-4281-835C-BC527964B903}" type="slidenum">
              <a:rPr lang="nl-BE" smtClean="0"/>
              <a:pPr>
                <a:defRPr/>
              </a:pPr>
              <a:t>6</a:t>
            </a:fld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347731" y="0"/>
            <a:ext cx="11642499" cy="681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Arial"/>
              </a:rPr>
              <a:t>VEROZO actief</a:t>
            </a:r>
            <a:r>
              <a:rPr kumimoji="0" lang="nl-B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VEROZO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kennis - en informatiecentrum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voor zonwering (binnen/buiten- dynamisch en structureel) en rolluiken en hun bijdrage in energieprestaties van woningen/gebouwen (EPB - pad naar bijna energie neutraal bouwen 2020)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Communicatie-  en informatiepunt 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n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aar consumenten, bouwprofessionelen, overheid </a:t>
            </a: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  <a:hlinkClick r:id="rId3"/>
              </a:rPr>
              <a:t>www.verozo.be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VEROZO - Nieuwsbrief – eerste editie januari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2014 : schrijf je in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  <a:hlinkClick r:id="rId4"/>
              </a:rPr>
              <a:t>www.verozo.be/nieuwsbrief</a:t>
            </a:r>
            <a:endParaRPr lang="nl-BE" sz="1600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Aandacht voor het </a:t>
            </a:r>
            <a:r>
              <a:rPr lang="nl-BE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belang van rolluiken </a:t>
            </a:r>
            <a:r>
              <a:rPr lang="nl-BE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en zonwering </a:t>
            </a:r>
            <a:r>
              <a:rPr lang="nl-BE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in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energie-efficiëntie  en binnenklimaat (comfort) gebouwen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: opvolging  regelgeving en gesprekspartner overheid/ bouwpartners/energie-administraties/wetenschappelijke instellingen/hoger onderwijs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Uitvoeren en deelnemen aan </a:t>
            </a:r>
            <a:r>
              <a:rPr lang="nl-BE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marktstudies die technische en wetenschappelijke info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aanreiken over nuttige bijdrage zonwering en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rolluiken.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Actief lid van de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  <a:r>
              <a:rPr lang="fr-FR" sz="1600" b="1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Normen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  <a:r>
              <a:rPr lang="fr-FR" sz="1600" b="1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Commissies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CEN TC 33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(</a:t>
            </a:r>
            <a:r>
              <a:rPr lang="fr-FR" sz="1600" b="1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producten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) en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TC 89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(</a:t>
            </a:r>
            <a:r>
              <a:rPr lang="fr-FR" sz="1600" b="1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energieprestaties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  <a:r>
              <a:rPr lang="fr-FR" sz="1600" b="1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gebouwen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)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Uitdragen basiskennis van de branche </a:t>
            </a:r>
            <a:r>
              <a:rPr lang="nl-BE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door eigen infosessies of gevraagd als spreker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Zonwering 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en rolluiken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internationaal :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voortrekkersrol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als lid 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van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ES-SO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, het Europees platform van de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solar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shading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and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roller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shutter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industrie - 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5"/>
              </a:rPr>
              <a:t>www.es-so.eu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54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60AAE-EE2F-4281-835C-BC527964B903}" type="slidenum">
              <a:rPr lang="nl-BE" smtClean="0"/>
              <a:pPr>
                <a:defRPr/>
              </a:pPr>
              <a:t>7</a:t>
            </a:fld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347731" y="0"/>
            <a:ext cx="11642499" cy="35671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</a:rPr>
              <a:t>VEROZO en </a:t>
            </a:r>
            <a:r>
              <a:rPr kumimoji="0" lang="nl-B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</a:rPr>
              <a:t>action</a:t>
            </a:r>
            <a:endParaRPr kumimoji="0" lang="nl-BE" sz="16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VEROZO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Centre de connaissances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et de l'information pour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les branches de la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protection solaire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(intérieur/extérieur-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dynamiques et structurelles) et les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volets (roulants);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en particulier de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leur contribution à la performance énergétique des maisons / bâtiments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- consommation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d'énergie quasi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nulle (EPB - 2020)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Point de </a:t>
            </a:r>
            <a:r>
              <a:rPr kumimoji="0" lang="nl-BE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communicaton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/ information 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pour les </a:t>
            </a:r>
            <a:r>
              <a:rPr kumimoji="0" lang="nl-BE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consommateurs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nl-BE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professionnels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de </a:t>
            </a:r>
            <a:r>
              <a:rPr kumimoji="0" lang="nl-BE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construction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nl-BE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autorités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  <a:hlinkClick r:id="rId3"/>
              </a:rPr>
              <a:t>www.verozo.be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VEROZO –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Newsletter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– première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édition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Janvier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2014 : </a:t>
            </a:r>
            <a:r>
              <a:rPr lang="nl-BE" sz="1600" kern="0" dirty="0" err="1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enregistrer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 à 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  <a:hlinkClick r:id="rId4"/>
              </a:rPr>
              <a:t>www.verozo.be/nieuwsbrief</a:t>
            </a:r>
            <a:endParaRPr lang="nl-BE" sz="1600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600200" lvl="3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Actions sur l'importance des protections solaires et des volets roulants dans l'efficacité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énergétique et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le climat intérieur (confort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) des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bâtiments: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le suivi réglementaire/ les contacts ministérielles/ et avec des partenaires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de la construction /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administrations d’énergie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/ institutions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scientifiques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/ enseignement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supérieur</a:t>
            </a: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Participer/réaliser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des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études de marché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pour obtenir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l'information scientifique et technique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sur les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différentes branches de protections solaires et volets roulants. </a:t>
            </a:r>
            <a:endParaRPr lang="fr-FR" sz="1600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La diffusion des connaissances de base de l'industrie par ses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séances d'information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ou en participation conférencier</a:t>
            </a: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Membre actif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des commissions des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Normes 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CEN TC 33 (normes de produits) et TC 89 ( la performance énergétique des bâtiments) </a:t>
            </a:r>
            <a:endParaRPr lang="fr-FR" sz="1600" b="1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 smtClean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Membre actif de ES-SO</a:t>
            </a: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,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la plate-forme européenne de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l’industrie de la protection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solaire et </a:t>
            </a:r>
            <a:r>
              <a:rPr lang="fr-FR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volet </a:t>
            </a: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roulant - </a:t>
            </a:r>
            <a:r>
              <a:rPr lang="fr-FR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  <a:hlinkClick r:id="rId5"/>
              </a:rPr>
              <a:t>www.es-so.eu</a:t>
            </a: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</a:pPr>
            <a:r>
              <a:rPr lang="fr-FR" sz="1600" b="1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fr-FR" sz="1600" kern="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fr-FR" sz="1600" b="1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voor het </a:t>
            </a:r>
            <a:r>
              <a:rPr lang="nl-BE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belang van rolluiken en zonwering in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energie-efficiëntie  en binnenklimaat (comfort) gebouwen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: opvolging  regelgeving en gesprekspartner overheid/ bouwpartners/energie-administraties/wetenschappelijke instellingen/hoger onderwijs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Uitvoeren en deelnemen aan </a:t>
            </a:r>
            <a:r>
              <a:rPr lang="nl-BE" sz="1600" b="1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marktstudies die technische en wetenschappelijke info </a:t>
            </a:r>
            <a:r>
              <a:rPr lang="nl-BE" sz="1600" kern="0" dirty="0" smtClean="0">
                <a:solidFill>
                  <a:schemeClr val="bg1">
                    <a:lumMod val="50000"/>
                  </a:schemeClr>
                </a:solidFill>
                <a:latin typeface="Arial"/>
              </a:rPr>
              <a:t>aanreiken over nuttige bijdrage zonwering en rolluiken   </a:t>
            </a: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Opvolgen en deelname aan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CEN-Normering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TC 33 (product normen) en  TC 89 (energieprestaties gebouwen)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Zonwering en rolluiken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internationaal :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voortrekkersrol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als lid 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van </a:t>
            </a: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ES-SO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, het Europees platform van de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solar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shading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and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roller </a:t>
            </a:r>
            <a:r>
              <a:rPr kumimoji="0" lang="nl-B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shutter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industrie - 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5"/>
              </a:rPr>
              <a:t>www.es-so.eu</a:t>
            </a: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kumimoji="0" lang="nl-B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Uitdragen basiskennis van de branche </a:t>
            </a:r>
            <a:r>
              <a:rPr kumimoji="0" lang="nl-BE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</a:rPr>
              <a:t>door eigen infosessies of gevraagd als spreker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nl-BE" sz="1600" kern="0" dirty="0">
              <a:solidFill>
                <a:schemeClr val="bg1">
                  <a:lumMod val="50000"/>
                </a:schemeClr>
              </a:solidFill>
              <a:latin typeface="Arial"/>
            </a:endParaRP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kumimoji="0" lang="nl-BE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7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34031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Rolluiken/</a:t>
            </a: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endParaRPr lang="nl-BE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8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</a:t>
            </a:r>
            <a:r>
              <a:rPr lang="nl-BE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Gent</a:t>
            </a:r>
            <a:endParaRPr lang="nl-BE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050" y="1438963"/>
            <a:ext cx="9984316" cy="2585275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Evaluatie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zonwering en rolluiken in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EPB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Evaluation </a:t>
            </a: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protections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solaires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et </a:t>
            </a: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volets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roulants</a:t>
            </a:r>
            <a:endParaRPr lang="nl-NL" sz="20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Architect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Luc Dedeyne, energieconsulent/consultant </a:t>
            </a:r>
            <a:r>
              <a:rPr lang="nl-NL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d’énergie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Bouwunie 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2050" y="121371"/>
            <a:ext cx="10466917" cy="1600390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VEROZO  Seminar  Zonwering en 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Rolluiken/</a:t>
            </a:r>
          </a:p>
          <a:p>
            <a:pPr>
              <a:defRPr/>
            </a:pP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Protections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solaires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et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Volets</a:t>
            </a:r>
            <a:r>
              <a:rPr lang="nl-BE" sz="3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nl-BE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roulants</a:t>
            </a:r>
            <a:endParaRPr lang="nl-BE" sz="3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defRPr/>
            </a:pPr>
            <a:r>
              <a:rPr lang="nl-BE" sz="3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		</a:t>
            </a:r>
            <a:r>
              <a:rPr lang="nl-BE" sz="28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Polyclose</a:t>
            </a:r>
            <a:r>
              <a:rPr lang="nl-BE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17 januari 2014 </a:t>
            </a:r>
            <a:r>
              <a:rPr lang="nl-BE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Gent</a:t>
            </a:r>
            <a:endParaRPr lang="nl-BE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562" y="1801328"/>
            <a:ext cx="9984316" cy="2585275"/>
          </a:xfrm>
          <a:prstGeom prst="rect">
            <a:avLst/>
          </a:prstGeom>
          <a:noFill/>
        </p:spPr>
        <p:txBody>
          <a:bodyPr lIns="121872" tIns="60936" rIns="121872" bIns="60936">
            <a:spAutoFit/>
          </a:bodyPr>
          <a:lstStyle/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 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verschillende functies van zonwering in het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bouwconcept</a:t>
            </a:r>
          </a:p>
          <a:p>
            <a:pPr marL="457007" indent="-457007">
              <a:buFont typeface="Arial" pitchFamily="34" charset="0"/>
              <a:buChar char="•"/>
              <a:defRPr/>
            </a:pP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Les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différentes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fonctionnalités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 des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protections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solaires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dans la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conception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du </a:t>
            </a:r>
            <a:r>
              <a:rPr lang="nl-NL" sz="20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bâtiment</a:t>
            </a:r>
            <a:r>
              <a:rPr lang="nl-NL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architecte Arnaud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Deneyer, Hoofd Labo Licht en Gebouw/</a:t>
            </a:r>
            <a:r>
              <a:rPr lang="fr-FR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Chef du Laboratoire Lumière &amp; </a:t>
            </a:r>
            <a:r>
              <a:rPr lang="fr-FR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Bâtiment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WTCB/CSTC  </a:t>
            </a:r>
            <a:endParaRPr lang="nl-NL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77433" y="5403851"/>
            <a:ext cx="289984" cy="19261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endParaRPr lang="nl-BE" sz="2400">
              <a:solidFill>
                <a:prstClr val="white"/>
              </a:solidFill>
            </a:endParaRPr>
          </a:p>
        </p:txBody>
      </p:sp>
      <p:sp>
        <p:nvSpPr>
          <p:cNvPr id="4101" name="Tijdelijke aanduiding voor dianummer 10"/>
          <p:cNvSpPr>
            <a:spLocks noGrp="1"/>
          </p:cNvSpPr>
          <p:nvPr>
            <p:ph type="sldNum" sz="quarter" idx="12"/>
          </p:nvPr>
        </p:nvSpPr>
        <p:spPr bwMode="auto">
          <a:xfrm>
            <a:off x="8784167" y="6341533"/>
            <a:ext cx="28448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3733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796C23-93D5-46E4-BFB7-239D80BA3ADD}" type="slidenum">
              <a:rPr lang="nl-BE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nl-BE" sz="1600">
              <a:solidFill>
                <a:srgbClr val="898989"/>
              </a:solidFill>
            </a:endParaRPr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VEROZO - Seminar 17/01/ 2014</a:t>
            </a:r>
            <a:endParaRPr lang="nl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894</Words>
  <Application>Microsoft Office PowerPoint</Application>
  <PresentationFormat>Breedbeeld</PresentationFormat>
  <Paragraphs>275</Paragraphs>
  <Slides>12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 Van Eycken</dc:creator>
  <cp:lastModifiedBy>Ann Van Eycken</cp:lastModifiedBy>
  <cp:revision>58</cp:revision>
  <cp:lastPrinted>2014-01-16T20:13:07Z</cp:lastPrinted>
  <dcterms:created xsi:type="dcterms:W3CDTF">2014-01-15T09:38:57Z</dcterms:created>
  <dcterms:modified xsi:type="dcterms:W3CDTF">2014-01-16T20:25:40Z</dcterms:modified>
</cp:coreProperties>
</file>